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66" r:id="rId4"/>
    <p:sldId id="258" r:id="rId5"/>
    <p:sldId id="259" r:id="rId6"/>
    <p:sldId id="261" r:id="rId7"/>
    <p:sldId id="262" r:id="rId8"/>
    <p:sldId id="264" r:id="rId9"/>
    <p:sldId id="267" r:id="rId10"/>
    <p:sldId id="265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10F32DA-B890-47A4-B09B-8F32AFA17289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6C87C05-0034-47F9-B3E3-4B1EC416A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tuarialseminars.com/Misc/Lognormal.pdf" TargetMode="External"/><Relationship Id="rId2" Type="http://schemas.openxmlformats.org/officeDocument/2006/relationships/hyperlink" Target="http://books.google.com/books?id=Kus8AAAAIAAJ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bondedge.com/us/fi_articles/fi_subtleties_considerations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Lognormal Distribution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 its Applications in Finance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5500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Catch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520407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Though the lognormal distribution is incredibly effective for calculating the product of many small independent random factors, there are certainly some drawbacks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A normal distribution can work for all real numbers whereas a lognormal distribution can only apply to positive real numbers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2. A normal distribution is symmetric which provides a lot of important properties, the lognormal is skewed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3. And finally, the lognormal numbers are less easily intuitively interpreted than the numbers generated by a normal distribution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883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6506" y="1600199"/>
            <a:ext cx="8229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“Lognormal Distributions: Theory and Applications”</a:t>
            </a:r>
            <a:r>
              <a:rPr lang="en-US" i="1" dirty="0" smtClean="0"/>
              <a:t>, Volume 88 of Statistics: A Series of Textbooks and Monographs, </a:t>
            </a:r>
            <a:r>
              <a:rPr lang="en-US" dirty="0" smtClean="0"/>
              <a:t>ed. Edwin L. Crow and </a:t>
            </a:r>
            <a:r>
              <a:rPr lang="en-US" dirty="0" err="1" smtClean="0"/>
              <a:t>Kunio</a:t>
            </a:r>
            <a:r>
              <a:rPr lang="en-US" dirty="0" smtClean="0"/>
              <a:t> Shimizu. (CRC Press), 1988. 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Lognormal Distribution, </a:t>
            </a:r>
            <a:r>
              <a:rPr lang="es-ES_tradnl" dirty="0">
                <a:hlinkClick r:id="rId2"/>
              </a:rPr>
              <a:t>http://</a:t>
            </a:r>
            <a:r>
              <a:rPr lang="es-ES_tradnl" dirty="0" smtClean="0">
                <a:hlinkClick r:id="rId2"/>
              </a:rPr>
              <a:t>books.google.com/books?id=Kus8AAAAIAAJ</a:t>
            </a:r>
            <a:endParaRPr lang="es-ES_tradnl" dirty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i="1" dirty="0" err="1" smtClean="0"/>
              <a:t>LogNormal</a:t>
            </a:r>
            <a:r>
              <a:rPr lang="en-US" i="1" dirty="0" smtClean="0"/>
              <a:t> stock-price models in Exams MFE/3 and C/4</a:t>
            </a:r>
            <a:r>
              <a:rPr lang="en-US" dirty="0" smtClean="0"/>
              <a:t>, James W. Daniel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www.actuarialseminars.com/Misc/Lognormal.pdf</a:t>
            </a:r>
            <a:r>
              <a:rPr lang="en-US" dirty="0" smtClean="0"/>
              <a:t>, (Austin: Actuarial Seminars), 2008.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Geske</a:t>
            </a:r>
            <a:r>
              <a:rPr lang="en-US" dirty="0" smtClean="0"/>
              <a:t>, Teri. </a:t>
            </a:r>
            <a:r>
              <a:rPr lang="en-US" i="1" dirty="0" smtClean="0"/>
              <a:t>On </a:t>
            </a:r>
            <a:r>
              <a:rPr lang="en-US" i="1" dirty="0"/>
              <a:t>the Edge, </a:t>
            </a:r>
            <a:r>
              <a:rPr lang="en-US" i="1" dirty="0">
                <a:hlinkClick r:id="rId4"/>
              </a:rPr>
              <a:t>http://</a:t>
            </a:r>
            <a:r>
              <a:rPr lang="en-US" i="1" dirty="0" smtClean="0">
                <a:hlinkClick r:id="rId4"/>
              </a:rPr>
              <a:t>www.bondedge.com/us/fi_articles/fi_subtleties_considerations.html</a:t>
            </a:r>
            <a:r>
              <a:rPr lang="en-US" i="1" dirty="0" smtClean="0"/>
              <a:t>, 2007.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803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the Lognormal Distribution?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685800" y="1371600"/>
                <a:ext cx="7924800" cy="51613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A Lognormal Distribution is a continuous distribution of a random variable whose logarithm is normally distributed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In other words, X is </a:t>
                </a:r>
                <a:r>
                  <a:rPr lang="en-US" dirty="0" err="1" smtClean="0"/>
                  <a:t>lognormally</a:t>
                </a:r>
                <a:r>
                  <a:rPr lang="en-US" dirty="0" smtClean="0"/>
                  <a:t> distributed if Y=</a:t>
                </a:r>
                <a:r>
                  <a:rPr lang="en-US" dirty="0" err="1" smtClean="0"/>
                  <a:t>ln</a:t>
                </a:r>
                <a:r>
                  <a:rPr lang="en-US" dirty="0" smtClean="0"/>
                  <a:t>(X) is normally distributed 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The Probability Density function of the lognormal distribution is as follows:</a:t>
                </a:r>
              </a:p>
              <a:p>
                <a:pPr marL="742950" lvl="1" indent="-28575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−(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𝜇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/2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 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pPr marL="742950" lvl="1" indent="-285750">
                  <a:buFont typeface="Arial" pitchFamily="34" charset="0"/>
                  <a:buChar char="•"/>
                </a:pPr>
                <a:r>
                  <a:rPr lang="en-US" dirty="0" smtClean="0"/>
                  <a:t>It can be derived directly from the normal distribution by considering a lognormal distribution X and a normal distribution Y and letting 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sup>
                    </m:sSup>
                  </m:oMath>
                </a14:m>
                <a:r>
                  <a:rPr lang="en-US" dirty="0" smtClean="0"/>
                  <a:t>=g(Y)</a:t>
                </a:r>
              </a:p>
              <a:p>
                <a:pPr marL="742950" lvl="1" indent="-285750">
                  <a:buFont typeface="Arial" pitchFamily="34" charset="0"/>
                  <a:buChar char="•"/>
                </a:pPr>
                <a:r>
                  <a:rPr lang="en-US" dirty="0" smtClean="0"/>
                  <a:t>Y=</a:t>
                </a:r>
                <a:r>
                  <a:rPr lang="en-US" dirty="0" err="1" smtClean="0"/>
                  <a:t>ln</a:t>
                </a:r>
                <a:r>
                  <a:rPr lang="en-US" dirty="0" smtClean="0"/>
                  <a:t>(X</a:t>
                </a:r>
                <a:r>
                  <a:rPr lang="en-US" dirty="0" smtClean="0"/>
                  <a:t>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742950" lvl="1" indent="-285750">
                  <a:buFont typeface="Arial" pitchFamily="34" charset="0"/>
                  <a:buChar char="•"/>
                </a:pPr>
                <a:r>
                  <a:rPr lang="en-US" dirty="0"/>
                  <a:t>T</a:t>
                </a:r>
                <a:r>
                  <a:rPr lang="en-US" dirty="0" smtClean="0"/>
                  <a:t>he </a:t>
                </a:r>
                <a:r>
                  <a:rPr lang="en-US" dirty="0" smtClean="0"/>
                  <a:t>derivative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𝑋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/>
                  <a:t>(the </a:t>
                </a:r>
                <a:r>
                  <a:rPr lang="en-US" dirty="0" err="1" smtClean="0"/>
                  <a:t>Jacobian</a:t>
                </a:r>
                <a:r>
                  <a:rPr lang="en-US" dirty="0" smtClean="0"/>
                  <a:t>) with </a:t>
                </a:r>
                <a:r>
                  <a:rPr lang="en-US" dirty="0" smtClean="0"/>
                  <a:t>respect to X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742950" lvl="1" indent="-285750">
                  <a:buFont typeface="Arial" pitchFamily="34" charset="0"/>
                  <a:buChar char="•"/>
                </a:pPr>
                <a:r>
                  <a:rPr lang="en-US" dirty="0" smtClean="0"/>
                  <a:t>T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hus</m:t>
                    </m:r>
                    <m:r>
                      <a:rPr lang="en-US" b="0" i="0" smtClean="0">
                        <a:latin typeface="Cambria Math"/>
                      </a:rPr>
                      <m:t>,  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 lang="en-US" b="0" i="1" smtClean="0">
                        <a:latin typeface="Cambria Math"/>
                      </a:rPr>
                      <m:t>∗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dirty="0" smtClean="0"/>
                  <a:t>, which is equal to the lognormal distribution above</a:t>
                </a:r>
                <a:endParaRPr lang="en-US" dirty="0"/>
              </a:p>
              <a:p>
                <a:pPr marL="742950" lvl="1" indent="-285750">
                  <a:buFont typeface="Arial" pitchFamily="34" charset="0"/>
                  <a:buChar char="•"/>
                </a:pPr>
                <a:endParaRPr lang="en-US" dirty="0" smtClean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371600"/>
                <a:ext cx="7924800" cy="516134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538" t="-590" r="-1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69075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is the Lognormal Distribution (cont.)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609600" y="1447800"/>
                <a:ext cx="7086600" cy="32264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/>
                  <a:t>The CDF derived from that is F(x)=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</m:rad>
                        <m:r>
                          <a:rPr lang="en-US" i="1">
                            <a:latin typeface="Cambria Math"/>
                            <a:ea typeface="Cambria Math"/>
                          </a:rPr>
                          <m:t>𝜎</m:t>
                        </m:r>
                      </m:den>
                    </m:f>
                    <m:nary>
                      <m:naryPr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∞</m:t>
                        </m:r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−(</m:t>
                                    </m:r>
                                    <m:func>
                                      <m:func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/>
                                          </a:rPr>
                                          <m:t>ln</m:t>
                                        </m:r>
                                      </m:fName>
                                      <m:e>
                                        <m:d>
                                          <m:dPr>
                                            <m:ctrlPr>
                                              <a:rPr lang="en-US" i="1"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</m:d>
                                      </m:e>
                                    </m:func>
                                    <m:r>
                                      <a:rPr lang="en-US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𝜇</m:t>
                                    </m:r>
                                    <m:sSup>
                                      <m:sSup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)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𝜎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sup>
                            </m:sSup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I couldn’t simplify this term because there was an “erro</a:t>
                </a:r>
                <a:r>
                  <a:rPr lang="en-US" dirty="0" smtClean="0"/>
                  <a:t>r function” when I took this integral</a:t>
                </a:r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/>
                  <a:t>The M.G.F. is only useful on the interval (-∞,0),  so to find the mean later I will use the M.G.F. for the normal distribution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Here is an example of a lognormal curve:</a:t>
                </a:r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447800"/>
                <a:ext cx="7086600" cy="3226461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516" b="-18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97294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meraldinsight.com/fig/498_10_1016_S0196-1152_07_15007-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7295" y="457200"/>
            <a:ext cx="8683262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2012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History of the Lognormal Distribution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6764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447800"/>
            <a:ext cx="8534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“Galton (1879) and McAlister (1879) Initiated the study of the distribution in papers published together, relating it to the use of the geometric mean as an estimate of location.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“Much later </a:t>
            </a:r>
            <a:r>
              <a:rPr lang="en-US" dirty="0" err="1" smtClean="0"/>
              <a:t>Kapteyn</a:t>
            </a:r>
            <a:r>
              <a:rPr lang="en-US" dirty="0" smtClean="0"/>
              <a:t> (1903) discussed the genesis of the distribution, and </a:t>
            </a:r>
            <a:r>
              <a:rPr lang="en-US" dirty="0" err="1" smtClean="0"/>
              <a:t>Kapteyn</a:t>
            </a:r>
            <a:r>
              <a:rPr lang="en-US" dirty="0" smtClean="0"/>
              <a:t> and Van </a:t>
            </a:r>
            <a:r>
              <a:rPr lang="en-US" dirty="0" err="1" smtClean="0"/>
              <a:t>Uven</a:t>
            </a:r>
            <a:r>
              <a:rPr lang="en-US" dirty="0" smtClean="0"/>
              <a:t> (1916) gave a graphical method for estimating parameters.”</a:t>
            </a:r>
            <a:r>
              <a:rPr lang="en-US" baseline="30000" dirty="0" smtClean="0"/>
              <a:t>1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aseline="30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There were other statisticians, like Pearson, who had a “general mistrust of the technique of transformation.”</a:t>
            </a:r>
            <a:r>
              <a:rPr lang="en-US" baseline="30000" dirty="0" smtClean="0"/>
              <a:t>2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aseline="30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Though the lognormal distribution should be used carefully, hopefully I can show in this presentation that it is incredibly valuable specifically for estimation purposes in finance.</a:t>
            </a:r>
          </a:p>
          <a:p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xmlns="" val="270477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Finding the Mean and Variance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533400" y="1752599"/>
                <a:ext cx="8077200" cy="44275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Let Y be a normally distributed function.</a:t>
                </a:r>
              </a:p>
              <a:p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Thus, it’s moment generating function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𝑡𝑋</m:t>
                            </m:r>
                          </m:sup>
                        </m:sSup>
                      </m:e>
                    </m:d>
                  </m:oMath>
                </a14:m>
                <a:endParaRPr lang="en-US" b="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b="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Let X be a </a:t>
                </a:r>
                <a:r>
                  <a:rPr lang="en-US" dirty="0" err="1" smtClean="0"/>
                  <a:t>lognormally</a:t>
                </a:r>
                <a:r>
                  <a:rPr lang="en-US" dirty="0" smtClean="0"/>
                  <a:t> distributed function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𝑋</m:t>
                    </m:r>
                  </m:oMath>
                </a14:m>
                <a:endParaRPr lang="en-US" b="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b="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Thus, since the mean of X is equal to E[X], the mean of X is also equal to E[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sup>
                    </m:sSup>
                  </m:oMath>
                </a14:m>
                <a:r>
                  <a:rPr lang="en-US" dirty="0" smtClean="0"/>
                  <a:t>] which is the t=1 moment of Y. 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Thus, the mean of X is:  </a:t>
                </a:r>
              </a:p>
              <a:p>
                <a:pPr marL="742950" lvl="1" indent="-28575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𝜇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</a:rPr>
                                      <m:t>1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=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𝑒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dirty="0" smtClean="0"/>
              </a:p>
              <a:p>
                <a:pPr lvl="1"/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Likewise, the variance of X is: </a:t>
                </a:r>
              </a:p>
              <a:p>
                <a:pPr marL="742950" lvl="1" indent="-285750"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en-US" baseline="30000" dirty="0" smtClean="0"/>
                  <a:t>2</a:t>
                </a:r>
                <a:r>
                  <a:rPr lang="en-US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∗4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 smtClean="0"/>
                  <a:t>-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dirty="0"/>
                      <m:t>=</m:t>
                    </m:r>
                    <m:r>
                      <m:rPr>
                        <m:nor/>
                      </m:rPr>
                      <a:rPr lang="en-US" b="0" i="0" dirty="0" smtClean="0"/>
                      <m:t> 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+2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  <m:r>
                      <m:rPr>
                        <m:nor/>
                      </m:rPr>
                      <a:rPr lang="en-US" dirty="0"/>
                      <m:t>−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752599"/>
                <a:ext cx="8077200" cy="442755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528" t="-550" b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13874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Why do we care about the Lognormal?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533400" y="1676400"/>
                <a:ext cx="8153400" cy="43521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So why do we bother with this transformation when we know so much more about the normal curve than the lognormal curve?</a:t>
                </a:r>
              </a:p>
              <a:p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Here is a great and simple example of the use of the lognormal curve for modeling stock prices over time: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 smtClean="0"/>
              </a:p>
              <a:p>
                <a:pPr marL="742950" lvl="1" indent="-285750">
                  <a:buFont typeface="Arial" pitchFamily="34" charset="0"/>
                  <a:buChar char="•"/>
                </a:pPr>
                <a:r>
                  <a:rPr lang="en-US" dirty="0" smtClean="0"/>
                  <a:t>“Suppose </a:t>
                </a:r>
                <a:r>
                  <a:rPr lang="en-US" dirty="0"/>
                  <a:t>that the price of a stock or other asset at time 0 is known to be S(0) and we want </a:t>
                </a:r>
                <a:r>
                  <a:rPr lang="en-US" dirty="0" smtClean="0"/>
                  <a:t>to </a:t>
                </a:r>
                <a:r>
                  <a:rPr lang="en-US" dirty="0"/>
                  <a:t>model its future price S(10) at time 10—note that some texts use the notation S</a:t>
                </a:r>
                <a:r>
                  <a:rPr lang="en-US" baseline="-25000" dirty="0"/>
                  <a:t>0</a:t>
                </a:r>
                <a:r>
                  <a:rPr lang="en-US" dirty="0"/>
                  <a:t> and S</a:t>
                </a:r>
                <a:r>
                  <a:rPr lang="en-US" baseline="-25000" dirty="0"/>
                  <a:t>10</a:t>
                </a:r>
                <a:r>
                  <a:rPr lang="en-US" dirty="0"/>
                  <a:t> instead</a:t>
                </a:r>
                <a:r>
                  <a:rPr lang="en-US" dirty="0" smtClean="0"/>
                  <a:t>. </a:t>
                </a:r>
                <a:r>
                  <a:rPr lang="en-US" dirty="0"/>
                  <a:t>Let’s break the time interval from 0 to 10 into 10,000 pieces of length 0.001, and let’s let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k</a:t>
                </a:r>
                <a:r>
                  <a:rPr lang="en-US" dirty="0"/>
                  <a:t> </a:t>
                </a:r>
                <a:r>
                  <a:rPr lang="en-US" dirty="0" smtClean="0"/>
                  <a:t>stand </a:t>
                </a:r>
                <a:r>
                  <a:rPr lang="en-US" dirty="0"/>
                  <a:t>for S(0.001k), the price at time 0.001k. I know the price S</a:t>
                </a:r>
                <a:r>
                  <a:rPr lang="en-US" baseline="-25000" dirty="0"/>
                  <a:t>0</a:t>
                </a:r>
                <a:r>
                  <a:rPr lang="en-US" dirty="0"/>
                  <a:t> = S(0) and want to model the </a:t>
                </a:r>
                <a:r>
                  <a:rPr lang="en-US" dirty="0" smtClean="0"/>
                  <a:t>price </a:t>
                </a:r>
                <a:r>
                  <a:rPr lang="en-US" dirty="0"/>
                  <a:t>S</a:t>
                </a:r>
                <a:r>
                  <a:rPr lang="en-US" baseline="-25000" dirty="0"/>
                  <a:t>10000</a:t>
                </a:r>
                <a:r>
                  <a:rPr lang="en-US" dirty="0"/>
                  <a:t> = S(10). </a:t>
                </a:r>
                <a:r>
                  <a:rPr lang="en-US" dirty="0" smtClean="0"/>
                  <a:t>I can write:</a:t>
                </a:r>
              </a:p>
              <a:p>
                <a:pPr lvl="1"/>
                <a:endParaRPr lang="en-US" dirty="0" smtClean="0"/>
              </a:p>
              <a:p>
                <a:pPr marL="742950" lvl="1" indent="-285750">
                  <a:buFont typeface="Arial" pitchFamily="34" charset="0"/>
                  <a:buChar char="•"/>
                </a:pPr>
                <a:r>
                  <a:rPr lang="en-US" dirty="0" smtClean="0"/>
                  <a:t>(1.1)      S(10)=</a:t>
                </a:r>
                <a:r>
                  <a:rPr lang="en-US" dirty="0"/>
                  <a:t> S</a:t>
                </a:r>
                <a:r>
                  <a:rPr lang="en-US" baseline="-25000" dirty="0"/>
                  <a:t>10000</a:t>
                </a:r>
                <a:r>
                  <a:rPr lang="en-US" dirty="0"/>
                  <a:t> 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</a:rPr>
                              <m:t>10000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</a:rPr>
                              <m:t>9999</m:t>
                            </m:r>
                          </m:sub>
                        </m:sSub>
                      </m:den>
                    </m:f>
                    <m:r>
                      <a:rPr lang="en-US" sz="16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16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9999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60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9998</m:t>
                            </m:r>
                          </m:sub>
                        </m:sSub>
                      </m:den>
                    </m:f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…</m:t>
                    </m:r>
                    <m:f>
                      <m:fPr>
                        <m:ctrlPr>
                          <a:rPr lang="en-US" sz="1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1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1600" b="0" i="1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en-US" sz="16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sz="1600" dirty="0" smtClean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676400"/>
                <a:ext cx="8153400" cy="4352153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524" t="-7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17901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 (cont.)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304800" y="1439254"/>
                <a:ext cx="8458200" cy="4708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Now suppose that the ratios </a:t>
                </a:r>
                <a:r>
                  <a:rPr lang="en-US" dirty="0" err="1"/>
                  <a:t>R</a:t>
                </a:r>
                <a:r>
                  <a:rPr lang="en-US" baseline="-25000" dirty="0" err="1"/>
                  <a:t>k</a:t>
                </a:r>
                <a:r>
                  <a:rPr lang="en-US" dirty="0"/>
                  <a:t> =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k</a:t>
                </a:r>
                <a:r>
                  <a:rPr lang="en-US" dirty="0"/>
                  <a:t>/S</a:t>
                </a:r>
                <a:r>
                  <a:rPr lang="en-US" baseline="-25000" dirty="0"/>
                  <a:t>k−1 </a:t>
                </a:r>
                <a:r>
                  <a:rPr lang="en-US" dirty="0"/>
                  <a:t>that appear in Equation 1.1 that represent the growth factors in price over each interval of length 0.001 are random variables, and—to get a simple model—are all independent of one another. Then Equation 1.1 writes S(10) as a product of a large number of independent random </a:t>
                </a:r>
                <a:r>
                  <a:rPr lang="en-US" dirty="0" smtClean="0"/>
                  <a:t>variables </a:t>
                </a:r>
                <a:r>
                  <a:rPr lang="en-US" dirty="0" err="1" smtClean="0"/>
                  <a:t>R</a:t>
                </a:r>
                <a:r>
                  <a:rPr lang="en-US" baseline="-25000" dirty="0" err="1" smtClean="0"/>
                  <a:t>k</a:t>
                </a:r>
                <a:r>
                  <a:rPr lang="en-US" dirty="0"/>
                  <a:t>. You know from probability that the sum of a large number of </a:t>
                </a:r>
                <a:r>
                  <a:rPr lang="en-US" dirty="0" smtClean="0"/>
                  <a:t>random variables </a:t>
                </a:r>
                <a:r>
                  <a:rPr lang="en-US" dirty="0" err="1"/>
                  <a:t>W</a:t>
                </a:r>
                <a:r>
                  <a:rPr lang="en-US" baseline="-25000" dirty="0" err="1"/>
                  <a:t>k</a:t>
                </a:r>
                <a:r>
                  <a:rPr lang="en-US" dirty="0"/>
                  <a:t> can, under reasonable hypotheses, be approximated </a:t>
                </a:r>
                <a:r>
                  <a:rPr lang="en-US" dirty="0" smtClean="0"/>
                  <a:t>well by </a:t>
                </a:r>
                <a:r>
                  <a:rPr lang="en-US" dirty="0"/>
                  <a:t>a Normal random variable with the same mean and variance as the sum. Unfortunately Equation 1.1 involves a product, not a sum. But if we take the natural log of both sides, we </a:t>
                </a:r>
                <a:r>
                  <a:rPr lang="en-US" dirty="0" smtClean="0"/>
                  <a:t>get:</a:t>
                </a:r>
              </a:p>
              <a:p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/>
                  <a:t>(1.2)   </a:t>
                </a:r>
                <a:r>
                  <a:rPr lang="en-US" dirty="0" err="1"/>
                  <a:t>ln</a:t>
                </a:r>
                <a:r>
                  <a:rPr lang="en-US" dirty="0"/>
                  <a:t> S</a:t>
                </a:r>
                <a:r>
                  <a:rPr lang="en-US" baseline="-25000" dirty="0"/>
                  <a:t>10000</a:t>
                </a:r>
                <a:r>
                  <a:rPr lang="en-US" dirty="0"/>
                  <a:t> = </a:t>
                </a:r>
                <a:r>
                  <a:rPr lang="en-US" dirty="0" err="1"/>
                  <a:t>ln</a:t>
                </a:r>
                <a:r>
                  <a:rPr lang="en-US" dirty="0"/>
                  <a:t> R</a:t>
                </a:r>
                <a:r>
                  <a:rPr lang="en-US" baseline="-25000" dirty="0"/>
                  <a:t>10000</a:t>
                </a:r>
                <a:r>
                  <a:rPr lang="en-US" dirty="0"/>
                  <a:t> + </a:t>
                </a:r>
                <a:r>
                  <a:rPr lang="en-US" dirty="0" err="1"/>
                  <a:t>ln</a:t>
                </a:r>
                <a:r>
                  <a:rPr lang="en-US" dirty="0"/>
                  <a:t> R</a:t>
                </a:r>
                <a:r>
                  <a:rPr lang="en-US" baseline="-25000" dirty="0"/>
                  <a:t>9999</a:t>
                </a:r>
                <a:r>
                  <a:rPr lang="en-US" dirty="0"/>
                  <a:t> + · · · + </a:t>
                </a:r>
                <a:r>
                  <a:rPr lang="en-US" dirty="0" err="1"/>
                  <a:t>ln</a:t>
                </a:r>
                <a:r>
                  <a:rPr lang="en-US" dirty="0"/>
                  <a:t> R</a:t>
                </a:r>
                <a:r>
                  <a:rPr lang="en-US" baseline="-25000" dirty="0"/>
                  <a:t>2</a:t>
                </a:r>
                <a:r>
                  <a:rPr lang="en-US" dirty="0"/>
                  <a:t> + </a:t>
                </a:r>
                <a:r>
                  <a:rPr lang="en-US" dirty="0" err="1"/>
                  <a:t>ln</a:t>
                </a:r>
                <a:r>
                  <a:rPr lang="en-US" dirty="0"/>
                  <a:t> R</a:t>
                </a:r>
                <a:r>
                  <a:rPr lang="en-US" baseline="-25000" dirty="0"/>
                  <a:t>1</a:t>
                </a:r>
                <a:r>
                  <a:rPr lang="en-US" dirty="0"/>
                  <a:t> + </a:t>
                </a:r>
                <a:r>
                  <a:rPr lang="en-US" dirty="0" err="1"/>
                  <a:t>ln</a:t>
                </a:r>
                <a:r>
                  <a:rPr lang="en-US" dirty="0"/>
                  <a:t> S</a:t>
                </a:r>
                <a:r>
                  <a:rPr lang="en-US" baseline="-25000" dirty="0"/>
                  <a:t>0</a:t>
                </a:r>
                <a:r>
                  <a:rPr lang="en-US" dirty="0" smtClean="0"/>
                  <a:t>.”</a:t>
                </a:r>
                <a:r>
                  <a:rPr lang="en-US" baseline="30000" dirty="0" smtClean="0"/>
                  <a:t>3</a:t>
                </a:r>
              </a:p>
              <a:p>
                <a:endParaRPr lang="en-US" baseline="3000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This means that, if we reasonable assume that all of these </a:t>
                </a:r>
                <a:r>
                  <a:rPr lang="en-US" dirty="0" err="1" smtClean="0"/>
                  <a:t>R</a:t>
                </a:r>
                <a:r>
                  <a:rPr lang="en-US" baseline="-25000" dirty="0" err="1" smtClean="0"/>
                  <a:t>k</a:t>
                </a:r>
                <a:r>
                  <a:rPr lang="en-US" dirty="0" err="1" smtClean="0"/>
                  <a:t>s</a:t>
                </a:r>
                <a:r>
                  <a:rPr lang="en-US" dirty="0" smtClean="0"/>
                  <a:t> have the same probability distributions with positive variance, we can predict the log of S(10) as </a:t>
                </a:r>
                <a:r>
                  <a:rPr lang="en-US" dirty="0" err="1" smtClean="0"/>
                  <a:t>ln</a:t>
                </a:r>
                <a:r>
                  <a:rPr lang="en-US" dirty="0" smtClean="0"/>
                  <a:t>(S</a:t>
                </a:r>
                <a:r>
                  <a:rPr lang="en-US" baseline="-25000" dirty="0" smtClean="0"/>
                  <a:t>0</a:t>
                </a:r>
                <a:r>
                  <a:rPr lang="en-US" dirty="0" smtClean="0"/>
                  <a:t>)+N(10000</a:t>
                </a:r>
                <a:r>
                  <a:rPr lang="el-GR" dirty="0" smtClean="0"/>
                  <a:t>μ</a:t>
                </a:r>
                <a:r>
                  <a:rPr lang="en-US" dirty="0" smtClean="0"/>
                  <a:t>,10000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b="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439254"/>
                <a:ext cx="8458200" cy="4708981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432" t="-647" r="-2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925479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 (cont.)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762000" y="1371600"/>
                <a:ext cx="7620000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/>
                  <a:t>Thus, we can model S(10) as S(0) times a lognormal random variable parameters 10000</a:t>
                </a:r>
                <a:r>
                  <a:rPr lang="el-GR" dirty="0"/>
                  <a:t>μ</a:t>
                </a:r>
                <a:r>
                  <a:rPr lang="en-US" dirty="0"/>
                  <a:t> and 10000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/>
                  <a:t>In fact, we can generalize this to S(t) and apply it over an even greater period of time to predict stock </a:t>
                </a:r>
                <a:r>
                  <a:rPr lang="en-US" dirty="0" smtClean="0"/>
                  <a:t>prices</a:t>
                </a:r>
              </a:p>
              <a:p>
                <a:endParaRPr lang="en-US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/>
                  <a:t>Essentially, the usefulness of the lognormal distribution in this example is to turn a large product of random variables into a sum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371600"/>
                <a:ext cx="7620000" cy="2585323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480" t="-1179" b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99650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272</TotalTime>
  <Words>333</Words>
  <Application>Microsoft Office PowerPoint</Application>
  <PresentationFormat>On-screen Show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The Lognormal Distribution</vt:lpstr>
      <vt:lpstr>What is the Lognormal Distribution?</vt:lpstr>
      <vt:lpstr>What is the Lognormal Distribution (cont.)</vt:lpstr>
      <vt:lpstr>Slide 4</vt:lpstr>
      <vt:lpstr>History of the Lognormal Distribution</vt:lpstr>
      <vt:lpstr>Finding the Mean and Variance</vt:lpstr>
      <vt:lpstr>Why do we care about the Lognormal?</vt:lpstr>
      <vt:lpstr>Example (cont.)</vt:lpstr>
      <vt:lpstr>Example (cont.)</vt:lpstr>
      <vt:lpstr>The Catch</vt:lpstr>
      <vt:lpstr>Sources</vt:lpstr>
    </vt:vector>
  </TitlesOfParts>
  <Company>Kenyon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Lognormal Distribution</dc:title>
  <dc:creator>Windows User</dc:creator>
  <cp:lastModifiedBy>Brad Hartlaub</cp:lastModifiedBy>
  <cp:revision>27</cp:revision>
  <dcterms:created xsi:type="dcterms:W3CDTF">2012-12-13T18:53:36Z</dcterms:created>
  <dcterms:modified xsi:type="dcterms:W3CDTF">2012-12-14T21:07:51Z</dcterms:modified>
</cp:coreProperties>
</file>